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9"/>
  </p:notesMasterIdLst>
  <p:sldIdLst>
    <p:sldId id="257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80" r:id="rId10"/>
    <p:sldId id="269" r:id="rId11"/>
    <p:sldId id="274" r:id="rId12"/>
    <p:sldId id="270" r:id="rId13"/>
    <p:sldId id="276" r:id="rId14"/>
    <p:sldId id="281" r:id="rId15"/>
    <p:sldId id="275" r:id="rId16"/>
    <p:sldId id="278" r:id="rId17"/>
    <p:sldId id="27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21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1FE9D-E65E-477E-9777-BB40E6A4E0B8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7E5AA2-3A3D-4DE4-8E67-910B0872A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783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E5AA2-3A3D-4DE4-8E67-910B0872A94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41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281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77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465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38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87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31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0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826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155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19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014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837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audio" Target="../media/audio1.wav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Relationship Id="rId9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2.gif"/><Relationship Id="rId7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10" Type="http://schemas.openxmlformats.org/officeDocument/2006/relationships/image" Target="../media/image18.gif"/><Relationship Id="rId4" Type="http://schemas.openxmlformats.org/officeDocument/2006/relationships/image" Target="../media/image13.gif"/><Relationship Id="rId9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7.png"/><Relationship Id="rId3" Type="http://schemas.openxmlformats.org/officeDocument/2006/relationships/image" Target="../media/image26.png"/><Relationship Id="rId7" Type="http://schemas.openxmlformats.org/officeDocument/2006/relationships/image" Target="../media/image26.png"/><Relationship Id="rId12" Type="http://schemas.openxmlformats.org/officeDocument/2006/relationships/image" Target="../media/image32.pn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31.jpeg"/><Relationship Id="rId5" Type="http://schemas.openxmlformats.org/officeDocument/2006/relationships/image" Target="../media/image24.jpg"/><Relationship Id="rId15" Type="http://schemas.openxmlformats.org/officeDocument/2006/relationships/image" Target="../media/image290.png"/><Relationship Id="rId10" Type="http://schemas.openxmlformats.org/officeDocument/2006/relationships/image" Target="../media/image30.png"/><Relationship Id="rId19" Type="http://schemas.openxmlformats.org/officeDocument/2006/relationships/image" Target="../media/image38.png"/><Relationship Id="rId4" Type="http://schemas.openxmlformats.org/officeDocument/2006/relationships/image" Target="../media/image23.jpe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gif"/><Relationship Id="rId3" Type="http://schemas.openxmlformats.org/officeDocument/2006/relationships/image" Target="../media/image4.gif"/><Relationship Id="rId7" Type="http://schemas.openxmlformats.org/officeDocument/2006/relationships/image" Target="../media/image43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wmf"/><Relationship Id="rId5" Type="http://schemas.openxmlformats.org/officeDocument/2006/relationships/image" Target="../media/image16.gif"/><Relationship Id="rId4" Type="http://schemas.openxmlformats.org/officeDocument/2006/relationships/image" Target="../media/image3.gif"/><Relationship Id="rId9" Type="http://schemas.openxmlformats.org/officeDocument/2006/relationships/image" Target="../media/image4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1"/>
            <a:ext cx="8000999" cy="487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38337" y="5410201"/>
            <a:ext cx="6234545" cy="1226939"/>
          </a:xfrm>
          <a:prstGeom prst="beve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accent6">
                    <a:lumMod val="75000"/>
                  </a:schemeClr>
                </a:solidFill>
              </a:rPr>
              <a:t>আন্তরিক শুভেচ্ছা</a:t>
            </a:r>
            <a:endParaRPr lang="en-US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62" y="838200"/>
            <a:ext cx="1285875" cy="10858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62745" y="1381124"/>
            <a:ext cx="2590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সবাই</a:t>
            </a:r>
            <a:r>
              <a:rPr lang="en-US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n-BD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কে </a:t>
            </a:r>
            <a:endParaRPr lang="en-US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217833"/>
            <a:ext cx="1862137" cy="1633240"/>
          </a:xfrm>
          <a:prstGeom prst="rect">
            <a:avLst/>
          </a:prstGeom>
        </p:spPr>
      </p:pic>
      <p:graphicFrame>
        <p:nvGraphicFramePr>
          <p:cNvPr id="8" name="Object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199640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" name="Packager Shell Object" showAsIcon="1" r:id="rId7" imgW="914400" imgH="771480" progId="Package">
                  <p:embed/>
                </p:oleObj>
              </mc:Choice>
              <mc:Fallback>
                <p:oleObj name="Packager Shell Object" showAsIcon="1" r:id="rId7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926" y="4394214"/>
            <a:ext cx="1046683" cy="82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97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333 -0.14583 C 0.58142 -0.14583 0.78333 0.05787 0.78333 0.30972 C 0.78333 0.56042 0.58142 0.76528 0.33333 0.76528 C 0.08507 0.76528 -0.11667 0.56042 -0.11667 0.30972 C -0.11667 0.05787 0.08507 -0.14583 0.33333 -0.14583 Z " pathEditMode="relative" rAng="0" ptsTypes="fffff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111E-6 L 0.69826 -0.6687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13" y="-3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04800" y="1600200"/>
            <a:ext cx="3962400" cy="5029200"/>
          </a:xfrm>
          <a:solidFill>
            <a:srgbClr val="92D05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bn-BD" dirty="0" smtClean="0"/>
          </a:p>
          <a:p>
            <a:pPr marL="0" indent="0" algn="ctr">
              <a:buNone/>
            </a:pPr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 দশম</a:t>
            </a:r>
          </a:p>
          <a:p>
            <a:pPr marL="0" indent="0" algn="ctr">
              <a:buNone/>
            </a:pPr>
            <a:r>
              <a:rPr lang="bn-BD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pPr marL="0" indent="0" algn="ctr">
              <a:buNone/>
            </a:pPr>
            <a:r>
              <a:rPr lang="bn-BD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পাঠঃ সেট</a:t>
            </a:r>
          </a:p>
          <a:p>
            <a:pPr marL="0" indent="0" algn="ctr">
              <a:buNone/>
            </a:pPr>
            <a:r>
              <a:rPr lang="bn-BD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bn-BD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 মিনিট </a:t>
            </a:r>
          </a:p>
          <a:p>
            <a:pPr marL="0" indent="0" algn="ctr">
              <a:buNone/>
            </a:pPr>
            <a:r>
              <a:rPr lang="bn-BD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তারিখঃ ২৭\০১\ ২০১৪  </a:t>
            </a:r>
            <a:endParaRPr lang="en-US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876800" y="1600200"/>
            <a:ext cx="3962400" cy="50292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bn-BD" dirty="0" smtClean="0"/>
          </a:p>
          <a:p>
            <a:pPr marL="0" indent="0" algn="ctr">
              <a:buNone/>
            </a:pPr>
            <a:r>
              <a:rPr lang="bn-BD" sz="2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মদন মোহন গাইন</a:t>
            </a:r>
          </a:p>
          <a:p>
            <a:pPr marL="0" indent="0" algn="ctr">
              <a:buNone/>
            </a:pP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(কম্পিঊটার 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marL="0" indent="0" algn="ctr">
              <a:buNone/>
            </a:pPr>
            <a:r>
              <a:rPr lang="bn-BD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বেলফুলিয়া ইসলামিয়া ঊচ্চ বিদ্যালয়</a:t>
            </a:r>
          </a:p>
          <a:p>
            <a:pPr marL="0" indent="0" algn="ctr">
              <a:buNone/>
            </a:pPr>
            <a:r>
              <a:rPr lang="bn-BD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রূপসা, খুলনা। </a:t>
            </a:r>
            <a:endParaRPr lang="en-US" sz="20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2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 নং-০১৭২১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20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৭৫৮১৯৭ </a:t>
            </a:r>
          </a:p>
          <a:p>
            <a:pPr marL="0" indent="0" algn="ctr">
              <a:buNone/>
            </a:pP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mohongain</a:t>
            </a:r>
            <a:r>
              <a:rPr lang="en-US" sz="2000" dirty="0" smtClean="0"/>
              <a:t>77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@yahoo.com</a:t>
            </a:r>
            <a:endParaRPr lang="bn-BD" sz="2000" b="1" dirty="0" smtClean="0">
              <a:latin typeface="NikoshBAN" pitchFamily="2" charset="0"/>
              <a:cs typeface="NikoshBAN" pitchFamily="2" charset="0"/>
            </a:endParaRPr>
          </a:p>
          <a:p>
            <a:endParaRPr lang="bn-BD" sz="1800" dirty="0" smtClean="0"/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  <a:prstGeom prst="ellipse">
            <a:avLst/>
          </a:prstGeom>
          <a:solidFill>
            <a:schemeClr val="accent3"/>
          </a:solidFill>
        </p:spPr>
        <p:txBody>
          <a:bodyPr>
            <a:normAutofit fontScale="90000"/>
          </a:bodyPr>
          <a:lstStyle/>
          <a:p>
            <a:pPr algn="ctr"/>
            <a:r>
              <a:rPr lang="bn-BD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Punched Tape 5"/>
          <p:cNvSpPr/>
          <p:nvPr/>
        </p:nvSpPr>
        <p:spPr>
          <a:xfrm>
            <a:off x="5715000" y="4572000"/>
            <a:ext cx="2590800" cy="1981200"/>
          </a:xfrm>
          <a:prstGeom prst="flowChartPunched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4557849"/>
            <a:ext cx="2209800" cy="2057400"/>
          </a:xfrm>
          <a:prstGeom prst="ellipse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814" y="402771"/>
            <a:ext cx="1676400" cy="167639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345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2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81000"/>
            <a:ext cx="5181600" cy="1295400"/>
          </a:xfrm>
          <a:prstGeom prst="ellipse">
            <a:avLst/>
          </a:prstGeo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bn-BD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8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05800" cy="4724400"/>
          </a:xfrm>
          <a:prstGeom prst="hex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bn-BD" dirty="0" smtClean="0"/>
          </a:p>
          <a:p>
            <a:pPr>
              <a:buFont typeface="Wingdings" pitchFamily="2" charset="2"/>
              <a:buChar char="v"/>
            </a:pPr>
            <a:r>
              <a:rPr lang="bn-BD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সেট কি তা বলতে পারবে।</a:t>
            </a:r>
          </a:p>
          <a:p>
            <a:pPr>
              <a:buFont typeface="Wingdings" pitchFamily="2" charset="2"/>
              <a:buChar char="v"/>
            </a:pPr>
            <a:r>
              <a:rPr lang="bn-BD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সেটের প্রতীক  দেখাতে </a:t>
            </a:r>
            <a:r>
              <a:rPr lang="bn-BD" sz="4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সেটের শ্রেণি বিভাগ করতে পারবে। </a:t>
            </a:r>
          </a:p>
          <a:p>
            <a:pPr>
              <a:buFont typeface="Wingdings" pitchFamily="2" charset="2"/>
              <a:buChar char="v"/>
            </a:pPr>
            <a:r>
              <a:rPr lang="bn-BD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সেট ব্যবহার করে বিভিন্ন সমস্যা সমাধান  করতে পারবে।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82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57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4834" y="5279571"/>
            <a:ext cx="9144000" cy="142821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ডিনার  সামগ্রী </a:t>
            </a:r>
            <a:endParaRPr 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1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51971"/>
            <a:ext cx="8686800" cy="49682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6400" y="4764226"/>
            <a:ext cx="6400800" cy="2017574"/>
          </a:xfrm>
          <a:prstGeom prst="left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ক্রিকেট সামগ্রী </a:t>
            </a:r>
            <a:endParaRPr lang="en-US" sz="6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37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81000"/>
            <a:ext cx="8839199" cy="472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7131" y="4842603"/>
            <a:ext cx="7467600" cy="2017574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বেবি সামগ্রী </a:t>
            </a:r>
            <a:endParaRPr lang="en-US" sz="6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57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82"/>
            <a:ext cx="9143999" cy="51608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5334000"/>
            <a:ext cx="7848600" cy="1428214"/>
          </a:xfrm>
          <a:prstGeom prst="flowChartTerminato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ডিনার সামগ্রী 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5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04800"/>
            <a:ext cx="2543175" cy="25384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04800"/>
            <a:ext cx="3166533" cy="26670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3" y="3015991"/>
            <a:ext cx="1484243" cy="12564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055" y="3229624"/>
            <a:ext cx="1513756" cy="12260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52400"/>
            <a:ext cx="2167467" cy="17859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3" y="4512259"/>
            <a:ext cx="1285875" cy="1085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254" y="2362200"/>
            <a:ext cx="1628775" cy="173484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78603" y="4876800"/>
            <a:ext cx="4410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এগুলোকে একত্রে কি বলে ? </a:t>
            </a:r>
            <a:endParaRPr lang="en-US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4102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সেট</a:t>
            </a:r>
          </a:p>
          <a:p>
            <a:r>
              <a:rPr lang="bn-BD" dirty="0" smtClean="0"/>
              <a:t> 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বাস্তব জগৎ বা চিন্তা জগতের বস্তুর যেকোনো সুনির্ধারিত সংগ্রহকে </a:t>
            </a:r>
          </a:p>
          <a:p>
            <a:pPr algn="ctr"/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সেট বলে।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615" y="4681209"/>
            <a:ext cx="1469451" cy="11562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578" y="3229624"/>
            <a:ext cx="1600521" cy="120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79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3857" y="1103086"/>
            <a:ext cx="7848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 </a:t>
            </a:r>
            <a:endParaRPr lang="bn-BD" sz="7200" dirty="0" smtClean="0">
              <a:solidFill>
                <a:srgbClr val="C00000"/>
              </a:solidFill>
            </a:endParaRPr>
          </a:p>
          <a:p>
            <a:pPr algn="ctr"/>
            <a:endParaRPr lang="bn-BD" sz="7200" dirty="0"/>
          </a:p>
          <a:p>
            <a:pPr algn="ctr"/>
            <a:endParaRPr lang="bn-BD" sz="7200" dirty="0"/>
          </a:p>
          <a:p>
            <a:pPr algn="ctr"/>
            <a:endParaRPr lang="en-US" sz="7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3000" y="946666"/>
            <a:ext cx="670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3886200"/>
            <a:ext cx="5943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সেট</a:t>
            </a:r>
          </a:p>
        </p:txBody>
      </p:sp>
    </p:spTree>
    <p:extLst>
      <p:ext uri="{BB962C8B-B14F-4D97-AF65-F5344CB8AC3E}">
        <p14:creationId xmlns:p14="http://schemas.microsoft.com/office/powerpoint/2010/main" val="328174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7700" y="3106578"/>
            <a:ext cx="876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U</a:t>
            </a:r>
            <a:endParaRPr lang="en-US" sz="7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19815" y="3781961"/>
                <a:ext cx="1208985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i="1" smtClean="0">
                          <a:latin typeface="Cambria Math"/>
                          <a:ea typeface="Cambria Math"/>
                        </a:rPr>
                        <m:t>∩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15" y="3781961"/>
                <a:ext cx="1208985" cy="132343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3400" y="4649450"/>
                <a:ext cx="1250662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800" i="1" smtClean="0">
                          <a:latin typeface="Cambria Math"/>
                          <a:ea typeface="Cambria Math"/>
                        </a:rPr>
                        <m:t>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649450"/>
                <a:ext cx="1250662" cy="144655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3400" y="5534561"/>
                <a:ext cx="1276310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5534561"/>
                <a:ext cx="1276310" cy="132343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890493" y="905470"/>
            <a:ext cx="6335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{}</a:t>
            </a:r>
            <a:endParaRPr lang="en-US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5400000">
                <a:off x="523840" y="2276440"/>
                <a:ext cx="110479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7200" i="1" smtClean="0">
                          <a:latin typeface="Cambria Math"/>
                          <a:ea typeface="Cambria Math"/>
                        </a:rPr>
                        <m:t>∪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523840" y="2276440"/>
                <a:ext cx="1104790" cy="120032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064327" y="1120914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 </a:t>
            </a:r>
            <a:r>
              <a:rPr lang="bn-BD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সেট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57400" y="1882914"/>
            <a:ext cx="2860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এফসাইলন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7400" y="2568714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ঊপসেট </a:t>
            </a:r>
            <a:endParaRPr lang="en-US" sz="40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71254" y="3352800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সেটের সংযোগ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57400" y="41148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ছেদ</a:t>
            </a:r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7400" y="503938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ফাঁকা সেট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57400" y="5867400"/>
            <a:ext cx="2860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সেটের সমতা </a:t>
            </a:r>
            <a:endParaRPr lang="en-US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67140" y="304800"/>
            <a:ext cx="6369338" cy="940653"/>
          </a:xfrm>
          <a:prstGeom prst="beve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সেটের প্রতীক </a:t>
            </a:r>
            <a:endParaRPr lang="en-US" sz="40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15" y="1617663"/>
            <a:ext cx="1304925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995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33400" y="762000"/>
                <a:ext cx="3581400" cy="58785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000" b="1" dirty="0" smtClean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A={    }</a:t>
                </a:r>
                <a:endParaRPr lang="bn-BD" sz="2000" b="1" dirty="0" smtClean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sz="2000" b="1" dirty="0" smtClean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bn-BD" sz="2000" b="1" dirty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2000" b="1" dirty="0" smtClean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</a:t>
                </a:r>
                <a:r>
                  <a:rPr lang="bn-BD" sz="2000" b="1" dirty="0" smtClean="0"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ফাঁকা সেট</a:t>
                </a:r>
                <a:endParaRPr lang="en-US" sz="2000" b="1" dirty="0" smtClean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342900" indent="-342900">
                  <a:buFont typeface="Wingdings" pitchFamily="2" charset="2"/>
                  <a:buChar char="v"/>
                </a:pPr>
                <a:r>
                  <a:rPr lang="en-US" sz="2000" b="1" dirty="0" smtClean="0">
                    <a:solidFill>
                      <a:srgbClr val="FFC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A={</a:t>
                </a:r>
                <a:r>
                  <a:rPr lang="en-US" sz="2000" b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a,b,c</a:t>
                </a:r>
                <a:r>
                  <a:rPr lang="en-US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}, B={</a:t>
                </a:r>
                <a:r>
                  <a:rPr lang="en-US" sz="2000" b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a,b,c,d</a:t>
                </a:r>
                <a:r>
                  <a:rPr lang="en-US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}  </a:t>
                </a:r>
              </a:p>
              <a:p>
                <a:endPara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en-US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AUB={</a:t>
                </a:r>
                <a:r>
                  <a:rPr lang="en-US" sz="2000" b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a,b,c</a:t>
                </a:r>
                <a:r>
                  <a:rPr lang="en-US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} U{</a:t>
                </a:r>
                <a:r>
                  <a:rPr lang="en-US" sz="2000" b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a,b,c,d</a:t>
                </a:r>
                <a:r>
                  <a:rPr lang="en-US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}</a:t>
                </a:r>
              </a:p>
              <a:p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={</a:t>
                </a:r>
                <a:r>
                  <a:rPr lang="en-US" sz="2000" b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a,b,c,d</a:t>
                </a:r>
                <a:r>
                  <a:rPr lang="en-US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}</a:t>
                </a:r>
                <a:endParaRPr lang="bn-BD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bn-BD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en-US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</a:t>
                </a:r>
                <a:r>
                  <a:rPr lang="bn-BD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সংযোগ সেট</a:t>
                </a:r>
              </a:p>
              <a:p>
                <a:endParaRPr lang="bn-BD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0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A={</a:t>
                </a:r>
                <a:r>
                  <a:rPr lang="en-US" sz="2000" b="1" dirty="0" err="1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a,b,c</a:t>
                </a:r>
                <a:r>
                  <a:rPr lang="en-US" sz="2000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}, B={</a:t>
                </a:r>
                <a:r>
                  <a:rPr lang="en-US" sz="2000" b="1" dirty="0" err="1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a,b,c,d</a:t>
                </a:r>
                <a:r>
                  <a:rPr lang="en-US" sz="2000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}  </a:t>
                </a:r>
              </a:p>
              <a:p>
                <a:endParaRPr lang="en-US" sz="20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en-US" sz="20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A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r>
                  <a:rPr lang="en-US" sz="2000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={</a:t>
                </a:r>
                <a:r>
                  <a:rPr lang="en-US" sz="2000" b="1" dirty="0" err="1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a,b,c</a:t>
                </a:r>
                <a:r>
                  <a:rPr lang="en-US" sz="2000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}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{</a:t>
                </a:r>
                <a:r>
                  <a:rPr lang="en-US" sz="2000" b="1" dirty="0" err="1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a,b,c,d</a:t>
                </a:r>
                <a:r>
                  <a:rPr lang="en-US" sz="2000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}</a:t>
                </a:r>
              </a:p>
              <a:p>
                <a:r>
                  <a:rPr lang="en-US" sz="2000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</a:t>
                </a:r>
                <a:r>
                  <a:rPr lang="en-US" sz="20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</a:t>
                </a:r>
                <a:r>
                  <a:rPr lang="en-US" sz="2000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={</a:t>
                </a:r>
                <a:r>
                  <a:rPr lang="en-US" sz="2000" b="1" dirty="0" err="1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a,b,c</a:t>
                </a:r>
                <a:r>
                  <a:rPr lang="en-US" sz="20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}</a:t>
                </a:r>
                <a:r>
                  <a:rPr lang="bn-BD" sz="20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</a:t>
                </a:r>
              </a:p>
              <a:p>
                <a:endParaRPr lang="bn-BD" sz="20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en-US" sz="20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</a:t>
                </a:r>
                <a:r>
                  <a:rPr lang="bn-BD" sz="20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ছেদ সেট </a:t>
                </a:r>
                <a:endParaRPr lang="bn-BD" sz="20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bn-BD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762000"/>
                <a:ext cx="3581400" cy="5878532"/>
              </a:xfrm>
              <a:prstGeom prst="rect">
                <a:avLst/>
              </a:prstGeom>
              <a:blipFill rotWithShape="1">
                <a:blip r:embed="rId2"/>
                <a:stretch>
                  <a:fillRect l="-2044" t="-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419600" y="762000"/>
                <a:ext cx="4191000" cy="507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v"/>
                </a:pPr>
                <a:r>
                  <a:rPr lang="en-US" sz="2400" b="1" dirty="0" smtClean="0">
                    <a:solidFill>
                      <a:schemeClr val="bg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A={1,23}</a:t>
                </a:r>
              </a:p>
              <a:p>
                <a:endParaRPr lang="en-US" sz="2400" b="1" dirty="0" smtClean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en-US" sz="2400" b="1" dirty="0" smtClean="0">
                    <a:solidFill>
                      <a:schemeClr val="bg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P(A)={(1),(2),(3),(1,2),(1,3),</a:t>
                </a:r>
                <a:r>
                  <a:rPr lang="bn-BD" sz="2400" b="1" dirty="0" smtClean="0">
                    <a:solidFill>
                      <a:schemeClr val="bg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                                  </a:t>
                </a:r>
                <a:r>
                  <a:rPr lang="en-US" sz="2400" b="1" dirty="0" smtClean="0">
                    <a:solidFill>
                      <a:schemeClr val="bg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   	(2,3),(1,2,3), ∅}</a:t>
                </a:r>
                <a:endParaRPr lang="bn-BD" sz="2400" b="1" dirty="0" smtClean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bn-BD" sz="2400" b="1" dirty="0">
                  <a:solidFill>
                    <a:schemeClr val="bg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en-US" sz="2400" b="1" dirty="0" smtClean="0">
                    <a:solidFill>
                      <a:schemeClr val="bg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</a:t>
                </a:r>
                <a:r>
                  <a:rPr lang="bn-BD" sz="2400" b="1" dirty="0" smtClean="0">
                    <a:solidFill>
                      <a:schemeClr val="bg2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পাওয়ার সেট </a:t>
                </a:r>
              </a:p>
              <a:p>
                <a:endParaRPr lang="bn-BD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P={</a:t>
                </a:r>
                <a:r>
                  <a:rPr lang="en-US" sz="2400" b="1" dirty="0" err="1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x,y,z</a:t>
                </a:r>
                <a:r>
                  <a:rPr lang="en-US" sz="24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} , Q={</a:t>
                </a:r>
                <a:r>
                  <a:rPr lang="en-US" sz="2400" b="1" dirty="0" err="1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a,b,c</a:t>
                </a:r>
                <a:r>
                  <a:rPr lang="en-US" sz="24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}</a:t>
                </a:r>
              </a:p>
              <a:p>
                <a:endParaRPr lang="en-US" sz="24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en-US" sz="24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P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↔</m:t>
                    </m:r>
                  </m:oMath>
                </a14:m>
                <a:r>
                  <a:rPr lang="en-US" sz="24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Q</a:t>
                </a:r>
              </a:p>
              <a:p>
                <a:endParaRPr lang="en-US" sz="24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bn-BD" sz="24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24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</a:t>
                </a:r>
                <a:r>
                  <a:rPr lang="bn-BD" sz="24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সমতা সেট </a:t>
                </a:r>
                <a:endParaRPr lang="en-US" sz="24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bn-BD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762000"/>
                <a:ext cx="4191000" cy="5078313"/>
              </a:xfrm>
              <a:prstGeom prst="rect">
                <a:avLst/>
              </a:prstGeom>
              <a:blipFill rotWithShape="1">
                <a:blip r:embed="rId3"/>
                <a:stretch>
                  <a:fillRect l="-2326" t="-1080" r="-118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215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99128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A=</a:t>
            </a:r>
            <a:endParaRPr 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87035" y="762000"/>
                <a:ext cx="336116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           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7035" y="762000"/>
                <a:ext cx="3361165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7200"/>
            <a:ext cx="1109663" cy="914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26" y="533400"/>
            <a:ext cx="981075" cy="8667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582" y="533400"/>
            <a:ext cx="624618" cy="838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25520" y="786825"/>
            <a:ext cx="250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12332" y="786825"/>
            <a:ext cx="550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276600"/>
            <a:ext cx="35814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976" y="2005382"/>
            <a:ext cx="914544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200400"/>
            <a:ext cx="811647" cy="738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997" y="3138055"/>
            <a:ext cx="622300" cy="800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493" y="3082062"/>
            <a:ext cx="656308" cy="85638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3400" y="2126159"/>
            <a:ext cx="79765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B=</a:t>
            </a:r>
            <a:endParaRPr lang="en-US" sz="44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09800"/>
            <a:ext cx="39624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924834"/>
            <a:ext cx="914401" cy="1057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320" y="2073026"/>
            <a:ext cx="82232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075480"/>
            <a:ext cx="622300" cy="800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137" y="2044699"/>
            <a:ext cx="7985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-228600" y="3286780"/>
                <a:ext cx="221784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2800" dirty="0" smtClean="0"/>
                  <a:t>A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800" dirty="0" smtClean="0"/>
                  <a:t>B=</a:t>
                </a:r>
                <a:endParaRPr lang="en-US" sz="28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8600" y="3286780"/>
                <a:ext cx="2217844" cy="523220"/>
              </a:xfrm>
              <a:prstGeom prst="rect">
                <a:avLst/>
              </a:prstGeom>
              <a:blipFill rotWithShape="1">
                <a:blip r:embed="rId15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831" y="2965450"/>
            <a:ext cx="84433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412" y="2974047"/>
            <a:ext cx="795338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978150"/>
            <a:ext cx="7127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082062"/>
            <a:ext cx="622300" cy="843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49" y="3141816"/>
            <a:ext cx="669925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48315"/>
            <a:ext cx="669925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272" y="3224367"/>
            <a:ext cx="669925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2" y="3082062"/>
            <a:ext cx="741795" cy="90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74" y="2180362"/>
            <a:ext cx="669925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2076450"/>
            <a:ext cx="669925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374" y="2076450"/>
            <a:ext cx="669925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287035" y="4198203"/>
            <a:ext cx="720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591" y="4127592"/>
            <a:ext cx="6223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763" y="4105289"/>
            <a:ext cx="981075" cy="866775"/>
          </a:xfrm>
          <a:prstGeom prst="rect">
            <a:avLst/>
          </a:prstGeom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609" y="4081476"/>
            <a:ext cx="11096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352925"/>
            <a:ext cx="35814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1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6" y="4195916"/>
            <a:ext cx="669925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075" y="4205130"/>
            <a:ext cx="669925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895349" y="5458691"/>
            <a:ext cx="7848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A={1,2,3} </a:t>
            </a:r>
            <a:r>
              <a:rPr lang="bn-BD" sz="2800" dirty="0" smtClean="0"/>
              <a:t>, </a:t>
            </a:r>
            <a:r>
              <a:rPr lang="en-US" sz="2800" dirty="0" smtClean="0"/>
              <a:t>  B={1,2,3,4}    A    B={1,2,3}</a:t>
            </a:r>
            <a:endParaRPr lang="en-US" sz="2800" dirty="0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44881">
            <a:off x="4710456" y="5291603"/>
            <a:ext cx="747028" cy="673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ctangle 23"/>
          <p:cNvSpPr/>
          <p:nvPr/>
        </p:nvSpPr>
        <p:spPr>
          <a:xfrm rot="10800000">
            <a:off x="4757741" y="3192959"/>
            <a:ext cx="6524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dirty="0">
                <a:solidFill>
                  <a:schemeClr val="accent2"/>
                </a:solidFill>
              </a:rPr>
              <a:t>U</a:t>
            </a:r>
          </a:p>
        </p:txBody>
      </p:sp>
      <p:pic>
        <p:nvPicPr>
          <p:cNvPr id="52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028" y="3101906"/>
            <a:ext cx="3309941" cy="80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87035" y="6172200"/>
            <a:ext cx="526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ছেদ সেট ( শুধুমাত্র কমন উপাদান) 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96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90600"/>
            <a:ext cx="6781800" cy="1349633"/>
          </a:xfrm>
          <a:prstGeom prst="cub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60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62000" y="2703286"/>
                <a:ext cx="7620000" cy="3459540"/>
              </a:xfrm>
              <a:prstGeom prst="flowChartInternalStorag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endParaRPr lang="en-US" sz="32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bn-BD" sz="32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যদি </a:t>
                </a:r>
                <a:r>
                  <a:rPr lang="en-US" sz="32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A={1,2,3} </a:t>
                </a:r>
                <a:r>
                  <a:rPr lang="bn-BD" sz="32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এবং </a:t>
                </a:r>
                <a:r>
                  <a:rPr lang="en-US" sz="32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B={2,3,4} </a:t>
                </a:r>
                <a:r>
                  <a:rPr lang="bn-BD" sz="32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হয়,</a:t>
                </a:r>
                <a:endParaRPr lang="en-US" sz="3200" b="1" dirty="0" smtClean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sz="3200" b="1" dirty="0" smtClean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bn-BD" sz="32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32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</a:t>
                </a:r>
                <a:r>
                  <a:rPr lang="bn-BD" sz="32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তবে দেখাও যে,</a:t>
                </a:r>
                <a:r>
                  <a:rPr lang="en-US" sz="32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P(A)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32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𝑷</m:t>
                    </m:r>
                    <m:d>
                      <m:dPr>
                        <m:ctrlPr>
                          <a:rPr lang="en-US" sz="32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32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𝑩</m:t>
                        </m:r>
                      </m:e>
                    </m:d>
                    <m:r>
                      <a:rPr lang="en-US" sz="32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32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𝑷</m:t>
                    </m:r>
                    <m:d>
                      <m:dPr>
                        <m:ctrlPr>
                          <a:rPr lang="en-US" sz="32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32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𝑨</m:t>
                        </m:r>
                        <m:r>
                          <a:rPr lang="en-US" sz="32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US" sz="32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𝑩</m:t>
                        </m:r>
                      </m:e>
                    </m:d>
                  </m:oMath>
                </a14:m>
                <a:endParaRPr lang="en-US" sz="3200" b="1" dirty="0" smtClean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Cambria Math"/>
                </a:endParaRPr>
              </a:p>
              <a:p>
                <a:endParaRPr lang="en-US" sz="3200" b="1" dirty="0" smtClean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2703286"/>
                <a:ext cx="7620000" cy="3459540"/>
              </a:xfrm>
              <a:prstGeom prst="flowChartInternalStorage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91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609600" y="533400"/>
                <a:ext cx="8153400" cy="630942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4000" b="1" u="sng" cap="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NikoshBAN" pitchFamily="2" charset="0"/>
                    <a:cs typeface="NikoshBAN" pitchFamily="2" charset="0"/>
                  </a:rPr>
                  <a:t>দলীয় কাজের উত্তর </a:t>
                </a:r>
                <a:endParaRPr lang="en-US" sz="4000" b="1" u="sng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endParaRPr lang="bn-BD" sz="1000" b="1" u="sng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en-US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        </a:t>
                </a:r>
                <a:r>
                  <a:rPr lang="bn-BD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এখানে ,</a:t>
                </a:r>
                <a:r>
                  <a:rPr lang="en-US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A={1,2,3}</a:t>
                </a:r>
                <a:r>
                  <a:rPr lang="en-US" sz="20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</a:t>
                </a:r>
                <a:r>
                  <a:rPr lang="bn-BD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এবং</a:t>
                </a:r>
                <a:r>
                  <a:rPr lang="en-US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B={2,3,4}</a:t>
                </a:r>
              </a:p>
              <a:p>
                <a:endParaRPr lang="en-US" sz="20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bn-BD" sz="2000" b="1" i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সুতরাং </a:t>
                </a:r>
                <a:r>
                  <a:rPr lang="en-US" sz="2000" b="1" i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P(A)= {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 ∅,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𝟏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𝟏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𝟏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,{</m:t>
                    </m:r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𝟏</m:t>
                    </m:r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𝟑</m:t>
                    </m:r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}}</m:t>
                    </m:r>
                  </m:oMath>
                </a14:m>
                <a:endParaRPr lang="en-US" sz="2000" b="1" i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endParaRPr lang="en-US" sz="2000" b="1" i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000" b="1" i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            P(B)={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∅,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𝟒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𝟒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𝟒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sz="2000" b="1" i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{2,3,4} }</a:t>
                </a:r>
              </a:p>
              <a:p>
                <a:endParaRPr lang="en-US" sz="2000" b="1" i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000" b="1" i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  ∴ P(A)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b="1" i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P(B)  = </a:t>
                </a:r>
                <a:r>
                  <a:rPr lang="en-US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{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 ∅,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𝟏</m:t>
                        </m:r>
                      </m:e>
                    </m:d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</m:e>
                    </m:d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</m:e>
                    </m:d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𝟏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</m:e>
                    </m:d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𝟏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</m:e>
                    </m:d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</m:e>
                    </m:d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,{</m:t>
                    </m:r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𝟏</m:t>
                    </m:r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𝟑</m:t>
                    </m:r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}}</m:t>
                    </m:r>
                  </m:oMath>
                </a14:m>
                <a:r>
                  <a:rPr lang="en-US" sz="2000" b="1" i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∩ </m:t>
                    </m:r>
                  </m:oMath>
                </a14:m>
                <a:r>
                  <a:rPr lang="en-US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                      {</m:t>
                    </m:r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∅,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</m:e>
                    </m:d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</m:e>
                    </m:d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𝟒</m:t>
                        </m:r>
                      </m:e>
                    </m:d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𝟒</m:t>
                        </m:r>
                      </m:e>
                    </m:d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</m:e>
                    </m:d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𝟒</m:t>
                        </m:r>
                      </m:e>
                    </m:d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{</a:t>
                </a:r>
                <a:r>
                  <a:rPr lang="en-US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ongolian Baiti" pitchFamily="66" charset="0"/>
                    <a:cs typeface="Mongolian Baiti" pitchFamily="66" charset="0"/>
                  </a:rPr>
                  <a:t>2,3,4</a:t>
                </a:r>
                <a:r>
                  <a:rPr lang="en-US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} </a:t>
                </a:r>
                <a:r>
                  <a:rPr lang="en-US" sz="2000" b="1" i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}</a:t>
                </a:r>
              </a:p>
              <a:p>
                <a:endParaRPr lang="en-US" sz="2000" b="1" i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0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000" b="1" i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                = { {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∅,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endParaRPr lang="en-US" sz="2000" b="1" i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endParaRPr lang="en-US" sz="2000" b="1" i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bn-BD" sz="2000" b="1" i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এখন, </a:t>
                </a:r>
                <a:r>
                  <a:rPr lang="en-US" sz="2000" b="1" i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𝑩</m:t>
                    </m:r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𝟏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</m:e>
                    </m:d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begChr m:val="{"/>
                        <m:endChr m:val="}"/>
                        <m:ctrlP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𝟐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𝟑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𝟒</m:t>
                        </m:r>
                      </m:e>
                    </m:d>
                  </m:oMath>
                </a14:m>
                <a:endParaRPr lang="en-US" sz="2000" b="1" i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ea typeface="Cambria Math"/>
                  <a:cs typeface="NikoshBAN" pitchFamily="2" charset="0"/>
                </a:endParaRPr>
              </a:p>
              <a:p>
                <a:r>
                  <a:rPr lang="en-US" sz="2000" b="1" i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          = {2,3}</a:t>
                </a:r>
              </a:p>
              <a:p>
                <a:endParaRPr lang="en-US" sz="20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en-US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∴   P(A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𝑩</m:t>
                    </m:r>
                  </m:oMath>
                </a14:m>
                <a:r>
                  <a:rPr lang="en-US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)= { {2},{3},{2,3},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∅ }</m:t>
                    </m:r>
                  </m:oMath>
                </a14:m>
                <a:endParaRPr lang="en-US" sz="20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sz="20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bn-BD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সুতরাং</a:t>
                </a:r>
                <a:r>
                  <a:rPr lang="en-US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P(A</a:t>
                </a:r>
                <a:r>
                  <a:rPr lang="en-US" sz="20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P(B)= P(A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𝑩</m:t>
                    </m:r>
                  </m:oMath>
                </a14:m>
                <a:r>
                  <a:rPr lang="en-US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</a:t>
                </a:r>
                <a:endParaRPr lang="en-US" sz="20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sz="1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33400"/>
                <a:ext cx="8153400" cy="6309420"/>
              </a:xfrm>
              <a:prstGeom prst="rect">
                <a:avLst/>
              </a:prstGeom>
              <a:blipFill rotWithShape="1">
                <a:blip r:embed="rId2"/>
                <a:stretch>
                  <a:fillRect l="-746" t="-1543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050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685800"/>
            <a:ext cx="5791200" cy="830997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n-BD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2057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ফাঁকা সেট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71800" y="20574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সমতা সেট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0600" y="20574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ছেদ সেট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43000" y="2438400"/>
                <a:ext cx="5562600" cy="4031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bn-BD" b="1" dirty="0" smtClean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bn-BD" sz="20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১। </a:t>
                </a:r>
                <a:r>
                  <a:rPr lang="en-US" sz="20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A</a:t>
                </a:r>
                <a:r>
                  <a:rPr lang="en-US" sz="2000" b="1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={    </a:t>
                </a:r>
                <a:r>
                  <a:rPr lang="en-US" sz="20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}</a:t>
                </a:r>
                <a:r>
                  <a:rPr lang="bn-BD" sz="20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                        </a:t>
                </a:r>
                <a:r>
                  <a:rPr lang="en-US" sz="20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          </a:t>
                </a:r>
                <a:r>
                  <a:rPr lang="bn-BD" sz="20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............... 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bn-BD" sz="2000" b="1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bn-BD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২। </a:t>
                </a:r>
                <a:r>
                  <a:rPr lang="en-US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A</a:t>
                </a:r>
                <a:r>
                  <a:rPr lang="en-US" sz="20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={</a:t>
                </a:r>
                <a:r>
                  <a:rPr lang="en-US" sz="2000" b="1" dirty="0" err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a,b,c</a:t>
                </a:r>
                <a:r>
                  <a:rPr lang="en-US" sz="20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}, B={</a:t>
                </a:r>
                <a:r>
                  <a:rPr lang="en-US" sz="2000" b="1" dirty="0" err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a,b,c,d</a:t>
                </a:r>
                <a:r>
                  <a:rPr lang="en-US" sz="20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}  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US" sz="20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bn-BD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  </a:t>
                </a:r>
                <a:r>
                  <a:rPr lang="en-US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B={</a:t>
                </a:r>
                <a:r>
                  <a:rPr lang="en-US" sz="2000" b="1" dirty="0" err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a,b,c</a:t>
                </a:r>
                <a:r>
                  <a:rPr lang="en-US" sz="20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}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{</a:t>
                </a:r>
                <a:r>
                  <a:rPr lang="en-US" sz="2000" b="1" dirty="0" err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a,b,c,d</a:t>
                </a:r>
                <a:r>
                  <a:rPr lang="en-US" sz="20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}</a:t>
                </a:r>
              </a:p>
              <a:p>
                <a:r>
                  <a:rPr lang="en-US" sz="20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      </a:t>
                </a:r>
                <a:r>
                  <a:rPr lang="bn-BD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={</a:t>
                </a:r>
                <a:r>
                  <a:rPr lang="en-US" sz="2000" b="1" dirty="0" err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a,b,c</a:t>
                </a:r>
                <a:r>
                  <a:rPr lang="en-US" sz="20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}</a:t>
                </a:r>
                <a:r>
                  <a:rPr lang="bn-BD" sz="20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bn-BD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                </a:t>
                </a:r>
                <a:r>
                  <a:rPr lang="en-US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     </a:t>
                </a:r>
                <a:r>
                  <a:rPr lang="bn-BD" sz="20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.....................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bn-BD" sz="20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bn-BD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৩।</a:t>
                </a:r>
                <a:r>
                  <a:rPr lang="en-US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A</a:t>
                </a:r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={</a:t>
                </a:r>
                <a:r>
                  <a:rPr lang="en-US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1,2</a:t>
                </a:r>
                <a:r>
                  <a:rPr lang="bn-BD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,</a:t>
                </a:r>
                <a:r>
                  <a:rPr lang="en-US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3}</a:t>
                </a:r>
                <a:r>
                  <a:rPr lang="bn-BD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P(A)={(1),(2),(3),(1,2),(1,3),</a:t>
                </a:r>
                <a:r>
                  <a:rPr lang="bn-BD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                                              </a:t>
                </a:r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(2,3),(1,2,3), ∅</a:t>
                </a:r>
                <a:r>
                  <a:rPr lang="en-US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}</a:t>
                </a:r>
                <a:r>
                  <a:rPr lang="bn-BD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              </a:t>
                </a:r>
                <a:r>
                  <a:rPr lang="bn-BD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........................</a:t>
                </a:r>
                <a:endParaRPr lang="bn-BD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bn-BD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438400"/>
                <a:ext cx="5562600" cy="4031873"/>
              </a:xfrm>
              <a:prstGeom prst="rect">
                <a:avLst/>
              </a:prstGeom>
              <a:blipFill rotWithShape="1">
                <a:blip r:embed="rId2"/>
                <a:stretch>
                  <a:fillRect l="-1316" t="-756" r="-5921" b="-2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553200" y="20574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পাওয়ার সেট </a:t>
            </a:r>
          </a:p>
        </p:txBody>
      </p:sp>
    </p:spTree>
    <p:extLst>
      <p:ext uri="{BB962C8B-B14F-4D97-AF65-F5344CB8AC3E}">
        <p14:creationId xmlns:p14="http://schemas.microsoft.com/office/powerpoint/2010/main" val="367024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325 0.07755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-0.05417 0.2997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1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-0.28333 0.522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67" y="2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  <p:bldP spid="6" grpId="0"/>
      <p:bldP spid="6" grpId="1"/>
      <p:bldP spid="7" grpId="0"/>
      <p:bldP spid="7" grpId="1"/>
      <p:bldP spid="10" grpId="0"/>
      <p:bldP spid="1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  <a:prstGeom prst="plaqu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828800"/>
                <a:ext cx="8153400" cy="4297363"/>
              </a:xfrm>
              <a:prstGeom prst="ellipse">
                <a:avLst/>
              </a:prstGeom>
            </p:spPr>
            <p:txBody>
              <a:bodyPr>
                <a:normAutofit fontScale="92500" lnSpcReduction="20000"/>
              </a:bodyPr>
              <a:lstStyle/>
              <a:p>
                <a:pPr marL="109728" indent="0">
                  <a:buNone/>
                </a:pPr>
                <a:endParaRPr lang="bn-BD" sz="800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marL="109728" indent="0">
                  <a:buNone/>
                </a:pPr>
                <a:r>
                  <a:rPr lang="bn-BD" sz="28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১। </a:t>
                </a:r>
                <a:r>
                  <a:rPr lang="bn-BD" sz="28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যদি </a:t>
                </a:r>
                <a:r>
                  <a:rPr lang="en-US" sz="2800" b="1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A</a:t>
                </a:r>
                <a:r>
                  <a:rPr lang="en-US" sz="28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={</a:t>
                </a:r>
                <a:r>
                  <a:rPr lang="en-US" sz="2800" b="1" dirty="0" err="1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a,b</a:t>
                </a:r>
                <a:r>
                  <a:rPr lang="en-US" sz="28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} </a:t>
                </a:r>
                <a:r>
                  <a:rPr lang="bn-BD" sz="28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800" b="1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এবং </a:t>
                </a:r>
                <a:r>
                  <a:rPr lang="en-US" sz="2800" b="1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B</a:t>
                </a:r>
                <a:r>
                  <a:rPr lang="en-US" sz="28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={</a:t>
                </a:r>
                <a:r>
                  <a:rPr lang="en-US" sz="2800" b="1" dirty="0" err="1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b,c</a:t>
                </a:r>
                <a:r>
                  <a:rPr lang="en-US" sz="28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} </a:t>
                </a:r>
                <a:r>
                  <a:rPr lang="bn-BD" sz="2800" b="1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হয়,</a:t>
                </a:r>
                <a:endParaRPr lang="en-US" sz="28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endParaRPr lang="en-US" sz="28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pPr marL="109728" indent="0">
                  <a:buNone/>
                </a:pPr>
                <a:r>
                  <a:rPr lang="bn-BD" sz="2800" b="1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তবে দেখাও যে,</a:t>
                </a:r>
                <a:r>
                  <a:rPr lang="en-US" sz="2800" b="1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P(A)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2800" b="1" i="1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𝑷</m:t>
                    </m:r>
                    <m:d>
                      <m:dPr>
                        <m:ctrlPr>
                          <a:rPr lang="en-US" sz="28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8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𝑩</m:t>
                        </m:r>
                      </m:e>
                    </m:d>
                    <m:r>
                      <a:rPr lang="en-US" sz="2800" b="1" i="1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800" b="1" i="1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𝑷</m:t>
                    </m:r>
                    <m:r>
                      <a:rPr lang="en-US" sz="2800" b="1" i="1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800" b="1" i="1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𝑨</m:t>
                    </m:r>
                    <m:r>
                      <a:rPr lang="en-US" sz="28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2800" b="1" i="1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𝑩</m:t>
                    </m:r>
                    <m:r>
                      <a:rPr lang="en-US" sz="2800" b="1" i="1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800" b="1" dirty="0" smtClean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pPr marL="109728" indent="0">
                  <a:buNone/>
                </a:pPr>
                <a:endParaRPr lang="bn-BD" sz="2800" b="1" dirty="0" smtClean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pPr marL="109728" indent="0">
                  <a:buNone/>
                </a:pPr>
                <a:r>
                  <a:rPr lang="bn-BD" sz="2800" b="1" dirty="0" smtClean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২। যদি </a:t>
                </a:r>
                <a:r>
                  <a:rPr lang="en-US" sz="2800" b="1" dirty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A</a:t>
                </a:r>
                <a:r>
                  <a:rPr lang="en-US" sz="2800" b="1" dirty="0" smtClean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={</a:t>
                </a:r>
                <a:r>
                  <a:rPr lang="en-US" sz="2800" b="1" dirty="0" err="1" smtClean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x,y,z</a:t>
                </a:r>
                <a:r>
                  <a:rPr lang="en-US" sz="2800" b="1" dirty="0" smtClean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} </a:t>
                </a:r>
                <a:r>
                  <a:rPr lang="bn-BD" sz="2800" b="1" dirty="0" smtClean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800" b="1" dirty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এবং </a:t>
                </a:r>
                <a:r>
                  <a:rPr lang="en-US" sz="2800" b="1" dirty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B</a:t>
                </a:r>
                <a:r>
                  <a:rPr lang="en-US" sz="2800" b="1" dirty="0" smtClean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={ </a:t>
                </a:r>
                <a:r>
                  <a:rPr lang="en-US" sz="2800" b="1" dirty="0" err="1" smtClean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y,z,r</a:t>
                </a:r>
                <a:r>
                  <a:rPr lang="en-US" sz="2800" b="1" dirty="0" smtClean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}  </a:t>
                </a:r>
                <a:r>
                  <a:rPr lang="bn-BD" sz="2800" b="1" dirty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হয়,</a:t>
                </a:r>
                <a:endParaRPr lang="en-US" sz="2800" b="1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endParaRPr lang="en-US" sz="2800" b="1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pPr marL="109728" indent="0">
                  <a:buNone/>
                </a:pPr>
                <a:r>
                  <a:rPr lang="bn-BD" sz="2800" b="1" dirty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তবে দেখাও যে,</a:t>
                </a:r>
                <a:r>
                  <a:rPr lang="en-US" sz="2800" b="1" dirty="0">
                    <a:solidFill>
                      <a:schemeClr val="accent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P(A)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accent4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2800" b="1" i="1">
                        <a:solidFill>
                          <a:schemeClr val="accent4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𝑷</m:t>
                    </m:r>
                    <m:d>
                      <m:dPr>
                        <m:ctrlPr>
                          <a:rPr lang="en-US" sz="2800" b="1" i="1">
                            <a:solidFill>
                              <a:schemeClr val="accent4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800" b="1" i="1">
                            <a:solidFill>
                              <a:schemeClr val="accent4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𝑩</m:t>
                        </m:r>
                      </m:e>
                    </m:d>
                    <m:r>
                      <a:rPr lang="en-US" sz="2800" b="1" i="1">
                        <a:solidFill>
                          <a:schemeClr val="accent4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800" b="1" i="1">
                        <a:solidFill>
                          <a:schemeClr val="accent4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𝑷</m:t>
                    </m:r>
                    <m:r>
                      <a:rPr lang="en-US" sz="2800" b="1" i="1">
                        <a:solidFill>
                          <a:schemeClr val="accent4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800" b="1" i="1">
                        <a:solidFill>
                          <a:schemeClr val="accent4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𝑨</m:t>
                    </m:r>
                    <m:r>
                      <a:rPr lang="en-US" sz="2800" b="1" i="1">
                        <a:solidFill>
                          <a:schemeClr val="accent4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2800" b="1" i="1">
                        <a:solidFill>
                          <a:schemeClr val="accent4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𝑩</m:t>
                    </m:r>
                    <m:r>
                      <a:rPr lang="en-US" sz="2800" b="1" i="1">
                        <a:solidFill>
                          <a:schemeClr val="accent4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800" b="1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pPr marL="109728" indent="0">
                  <a:buNone/>
                </a:pPr>
                <a:endParaRPr lang="en-US" sz="2800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marL="109728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828800"/>
                <a:ext cx="8153400" cy="4297363"/>
              </a:xfrm>
              <a:prstGeom prst="ellipse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735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581958" cy="1924050"/>
          </a:xfrm>
          <a:prstGeom prst="fra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bn-BD" dirty="0" smtClean="0"/>
              <a:t> </a:t>
            </a:r>
            <a:r>
              <a:rPr lang="bn-BD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আন্তরিক </a:t>
            </a:r>
            <a: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125" y="2196306"/>
            <a:ext cx="3333750" cy="3333750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027" name="Picture 3" descr="G:\black-red-butterfly-source_90b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54774">
            <a:off x="165370" y="5241525"/>
            <a:ext cx="1528762" cy="155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\Desktop\Pictur\bird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990600"/>
            <a:ext cx="12858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42887"/>
            <a:ext cx="1752600" cy="2581275"/>
          </a:xfrm>
          <a:prstGeom prst="rect">
            <a:avLst/>
          </a:prstGeom>
        </p:spPr>
      </p:pic>
      <p:pic>
        <p:nvPicPr>
          <p:cNvPr id="2050" name="Picture 2" descr="C:\Program Files\Microsoft Office\MEDIA\CAGCAT10\j0304933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528" y="4724400"/>
            <a:ext cx="1819656" cy="1667866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558" y="2667000"/>
            <a:ext cx="1346720" cy="1938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5" y="2881281"/>
            <a:ext cx="1428750" cy="20478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5173066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10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-0.0111 L 0.75798 -0.448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483" y="-219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repeatCount="indefinite" decel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-0.74531 0.0430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74" y="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723</TotalTime>
  <Words>603</Words>
  <Application>Microsoft Office PowerPoint</Application>
  <PresentationFormat>On-screen Show (4:3)</PresentationFormat>
  <Paragraphs>142</Paragraphs>
  <Slides>17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Packager Shell Object</vt:lpstr>
      <vt:lpstr>PowerPoint Presentation</vt:lpstr>
      <vt:lpstr>পরিচিতি </vt:lpstr>
      <vt:lpstr>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বাড়ীর কাজ</vt:lpstr>
      <vt:lpstr> সবাইকে আন্তরিক  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230</cp:revision>
  <dcterms:created xsi:type="dcterms:W3CDTF">2006-08-16T00:00:00Z</dcterms:created>
  <dcterms:modified xsi:type="dcterms:W3CDTF">2014-01-28T11:18:39Z</dcterms:modified>
</cp:coreProperties>
</file>